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83" r:id="rId4"/>
    <p:sldId id="256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6" autoAdjust="0"/>
  </p:normalViewPr>
  <p:slideViewPr>
    <p:cSldViewPr snapToGrid="0">
      <p:cViewPr>
        <p:scale>
          <a:sx n="66" d="100"/>
          <a:sy n="66" d="100"/>
        </p:scale>
        <p:origin x="876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23DC-5E71-4018-8ED5-76A8D3438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9A768-BCFB-482A-8739-6D5755961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ECF09-50CD-45D3-A9A3-62177D30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78FDE-B584-41BA-931A-F3073B95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4F66B-F0A6-4F14-8E98-A1E3C72C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3402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BB45-9BFF-49CB-827E-90934F87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ABF91-608F-47E7-8C4B-87A1F3862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72114-93BB-49EE-A6BC-80407DE6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FDA78-804E-4465-A47D-DAD61A2D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85B-0D4E-49E6-95F4-265F90BB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567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88DE0-B6A2-48C4-BAEA-32554B6D5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4122D-64C7-4CDE-8F5D-DB4A258F6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2024-B637-4922-BD4D-90DF384E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13323-E945-4766-9BA9-C04BE691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91BAC-B4BA-4C74-8D53-B9FB2E23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252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B76-1F05-444F-B2FE-B1A91192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A8656-F8DE-4F50-B7CA-08E1C13EF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54962-3174-410D-9801-D51BCE83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C90D3-2D46-4D0B-94B1-BF04CF47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F63E7-8EFC-4EB2-BB41-2734969B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0750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DEA1-76D7-4F2E-9417-180A983E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2733F-902B-4DF3-A793-BA19B4B1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04B48-A540-4ADF-9D36-324B1058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E35A-E03E-4135-9070-8FEBE3250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EA33F-2816-4504-BE80-A919B348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306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A402-E05D-41EC-B0E0-391F9780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DF04-5592-4260-93CA-6A94248FE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F663B-7AE5-495E-80D5-CDF4E5902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9CCE6-6E88-414E-8346-9A82E398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EDE3E-BC27-462E-A609-BA1D536C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4F9B0-E02F-4AB1-BF4D-E90362E6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539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B5D88-35FD-4A39-8B0F-582D6435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9EB5-2C54-45CD-8D16-11F813F70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FB647-FB64-4AC1-9EC2-D9FC9A51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4BA62-FFE4-45B1-B3D4-2ED33A8D1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1FB84-0722-473D-A784-57E4D2388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632A9-EAEF-4D0D-BF1A-0D5E8DDC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B35BF-958A-47D8-B1BB-262E5491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0C870B-BF62-47AD-9681-5A1F5909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846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A111-8443-4E9F-A1CF-747EBB01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2863C-75AF-4777-B4CC-F5AF700F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33B52-2BA9-4690-A268-471E6E7E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86D01-EFB4-427A-BC8E-79CB39C0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5375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B1DA6-AE85-49AE-88C0-2758B7B8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E8184-999F-4A3A-92AC-DC749F72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2F93-AA7D-4629-B1B9-1B1B9DC4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00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988F-3818-4A59-8A8D-637E52E4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D1D3A-3D32-4992-B99C-CB16C2B53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70FD6-3C73-452B-A0FD-FF676C343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EFE09-982C-4AB7-9CA4-D58F9FA85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38E2A-21DD-4790-A80F-0683F6D1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35CA4-66C6-418A-AE6B-FED8F11D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597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CDE2-8049-4058-81B1-109CCC2D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46A13-B81E-4A2E-9E82-CC0098212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50D68-FD08-4456-9317-3CFADD529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218A5-B3F8-4358-8FA9-58710BA9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CC3BA-3AA4-4419-AAEC-581F4495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FBAB4-A5E7-4CE9-81F1-284610E9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1975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0578B-65A4-46DD-A263-8C18A17C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5C075-0AB9-420E-94BD-5B659A923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AD755-6DD6-4ED2-93FD-106A2B888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6548-C5BA-49C5-88E1-E06513EB37EC}" type="datetimeFigureOut">
              <a:rPr lang="x-none" smtClean="0"/>
              <a:pPr/>
              <a:t>2/12/2022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59A0-4D79-4480-96F3-42ADA2CD9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AB252-40E3-4B6E-BA2E-7CF0B326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4318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8F2C-5ADA-477D-B6D9-30E4EA9E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17" y="68176"/>
            <a:ext cx="3754635" cy="562140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Natore</a:t>
            </a:r>
            <a:r>
              <a:rPr lang="en-US" sz="3200" b="1" dirty="0" smtClean="0"/>
              <a:t> District</a:t>
            </a:r>
            <a:endParaRPr lang="x-none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462E4-3EDB-4C40-8221-12038AEEB7E9}"/>
              </a:ext>
            </a:extLst>
          </p:cNvPr>
          <p:cNvSpPr txBox="1"/>
          <p:nvPr/>
        </p:nvSpPr>
        <p:spPr>
          <a:xfrm>
            <a:off x="267218" y="603158"/>
            <a:ext cx="21838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A.</a:t>
            </a:r>
            <a:r>
              <a:rPr lang="en-US" sz="1600" dirty="0" smtClean="0"/>
              <a:t> Sales Universe: 5000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872</a:t>
            </a:r>
            <a:endParaRPr lang="en-US" sz="1600" dirty="0"/>
          </a:p>
          <a:p>
            <a:r>
              <a:rPr lang="en-US" sz="1600" dirty="0"/>
              <a:t>Market Share: </a:t>
            </a:r>
            <a:r>
              <a:rPr lang="en-US" sz="1600" dirty="0" smtClean="0"/>
              <a:t>17.44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SO:886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17.72%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SO:593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11.86%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SO:323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6.46%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SO:833</a:t>
            </a:r>
          </a:p>
          <a:p>
            <a:r>
              <a:rPr lang="en-US" sz="1600" dirty="0"/>
              <a:t>Market </a:t>
            </a:r>
            <a:r>
              <a:rPr lang="en-US" sz="1600" dirty="0" smtClean="0"/>
              <a:t>Share:16.66 %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SO:269</a:t>
            </a:r>
          </a:p>
          <a:p>
            <a:r>
              <a:rPr lang="en-US" sz="1600" dirty="0"/>
              <a:t>Market </a:t>
            </a:r>
            <a:r>
              <a:rPr lang="en-US" sz="1600" dirty="0" smtClean="0"/>
              <a:t>Share:5.38 %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SO:302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6.04%</a:t>
            </a:r>
            <a:endParaRPr lang="en-US" sz="1600" dirty="0"/>
          </a:p>
          <a:p>
            <a:r>
              <a:rPr lang="en-US" sz="1600" dirty="0" smtClean="0"/>
              <a:t>Others:922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18.44%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2451100" y="3673677"/>
            <a:ext cx="15110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G.</a:t>
            </a:r>
            <a:r>
              <a:rPr lang="en-US" sz="1600" dirty="0"/>
              <a:t> R RSM: 1 </a:t>
            </a:r>
          </a:p>
          <a:p>
            <a:r>
              <a:rPr lang="en-US" sz="1600" dirty="0"/>
              <a:t>R ASM: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/>
              <a:t>R TSM: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 smtClean="0"/>
              <a:t>V RSM</a:t>
            </a:r>
            <a:r>
              <a:rPr lang="en-US" sz="1600" dirty="0"/>
              <a:t>: 1 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ASM: 1</a:t>
            </a:r>
          </a:p>
          <a:p>
            <a:r>
              <a:rPr lang="en-US" sz="1600" dirty="0"/>
              <a:t>V</a:t>
            </a:r>
            <a:r>
              <a:rPr lang="en-US" sz="1600" dirty="0" smtClean="0"/>
              <a:t> </a:t>
            </a:r>
            <a:r>
              <a:rPr lang="en-US" sz="1600" dirty="0"/>
              <a:t>TSM: </a:t>
            </a:r>
            <a:r>
              <a:rPr lang="en-US" sz="1600" dirty="0" smtClean="0"/>
              <a:t>1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RSM: 1 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ASM: 1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TSM: </a:t>
            </a:r>
            <a:r>
              <a:rPr lang="en-US" sz="1600" dirty="0" smtClean="0"/>
              <a:t>1</a:t>
            </a:r>
          </a:p>
          <a:p>
            <a:r>
              <a:rPr lang="en-US" sz="1600" dirty="0"/>
              <a:t>X RSM: 1 </a:t>
            </a:r>
          </a:p>
          <a:p>
            <a:r>
              <a:rPr lang="en-US" sz="1600" dirty="0"/>
              <a:t>X ASM: 1</a:t>
            </a:r>
          </a:p>
          <a:p>
            <a:r>
              <a:rPr lang="en-US" sz="1600" dirty="0"/>
              <a:t>X TSM: 1 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193265" y="5072726"/>
            <a:ext cx="20822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/>
              <a:t>TTL Investment: </a:t>
            </a:r>
            <a:r>
              <a:rPr lang="en-US" sz="1600" dirty="0" smtClean="0"/>
              <a:t> 90Lac</a:t>
            </a:r>
            <a:endParaRPr lang="en-US" sz="1600" dirty="0"/>
          </a:p>
          <a:p>
            <a:r>
              <a:rPr lang="en-US" sz="1600" dirty="0"/>
              <a:t>Inventory: </a:t>
            </a:r>
            <a:r>
              <a:rPr lang="en-US" sz="1600" dirty="0" smtClean="0"/>
              <a:t>64 Lac</a:t>
            </a:r>
          </a:p>
          <a:p>
            <a:r>
              <a:rPr lang="en-US" sz="1600" dirty="0" smtClean="0"/>
              <a:t>Market  </a:t>
            </a:r>
            <a:r>
              <a:rPr lang="en-US" sz="1600" dirty="0"/>
              <a:t>due: </a:t>
            </a:r>
            <a:r>
              <a:rPr lang="en-US" sz="1600" dirty="0" smtClean="0"/>
              <a:t>7 Lac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568774" y="630316"/>
            <a:ext cx="186166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B.</a:t>
            </a:r>
            <a:r>
              <a:rPr lang="en-US" sz="1600" dirty="0"/>
              <a:t> Retail </a:t>
            </a:r>
            <a:r>
              <a:rPr lang="en-US" sz="1600" dirty="0" smtClean="0"/>
              <a:t>Univers:55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43</a:t>
            </a:r>
            <a:endParaRPr lang="en-US" sz="1600" dirty="0"/>
          </a:p>
          <a:p>
            <a:r>
              <a:rPr lang="en-US" sz="1600" dirty="0"/>
              <a:t>V WOD: </a:t>
            </a:r>
            <a:r>
              <a:rPr lang="en-US" sz="1600" dirty="0" smtClean="0"/>
              <a:t>35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36</a:t>
            </a:r>
            <a:endParaRPr lang="en-US" sz="1600" dirty="0"/>
          </a:p>
          <a:p>
            <a:r>
              <a:rPr lang="en-US" sz="1600" dirty="0"/>
              <a:t>X WOD: </a:t>
            </a:r>
            <a:r>
              <a:rPr lang="en-US" sz="1600" dirty="0" smtClean="0"/>
              <a:t>30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WOD: </a:t>
            </a:r>
            <a:r>
              <a:rPr lang="en-US" sz="1600" dirty="0" smtClean="0"/>
              <a:t>40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22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 smtClean="0"/>
              <a:t>22</a:t>
            </a:r>
            <a:endParaRPr lang="en-US" sz="1600" dirty="0"/>
          </a:p>
          <a:p>
            <a:r>
              <a:rPr lang="en-US" sz="1600" dirty="0" smtClean="0"/>
              <a:t>Others:44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470991" y="630316"/>
            <a:ext cx="22528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C.</a:t>
            </a:r>
            <a:r>
              <a:rPr lang="en-US" sz="1600" dirty="0"/>
              <a:t> BS </a:t>
            </a:r>
            <a:r>
              <a:rPr lang="en-US" sz="1600" dirty="0" smtClean="0"/>
              <a:t>Universe: 11</a:t>
            </a:r>
            <a:endParaRPr lang="en-US" sz="1600" dirty="0"/>
          </a:p>
          <a:p>
            <a:r>
              <a:rPr lang="en-US" sz="1600" dirty="0"/>
              <a:t>R BS: </a:t>
            </a:r>
            <a:r>
              <a:rPr lang="en-US" sz="1600" dirty="0"/>
              <a:t>2</a:t>
            </a:r>
            <a:endParaRPr lang="en-US" sz="1600" dirty="0"/>
          </a:p>
          <a:p>
            <a:r>
              <a:rPr lang="en-US" sz="1600" dirty="0"/>
              <a:t>R BS Share: </a:t>
            </a:r>
            <a:r>
              <a:rPr lang="en-US" sz="1600" dirty="0" smtClean="0"/>
              <a:t>18.18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V BS: </a:t>
            </a:r>
            <a:r>
              <a:rPr lang="en-US" sz="1600" dirty="0"/>
              <a:t>2</a:t>
            </a:r>
            <a:endParaRPr lang="en-US" sz="1600" dirty="0" smtClean="0"/>
          </a:p>
          <a:p>
            <a:r>
              <a:rPr lang="en-US" sz="1600" dirty="0" smtClean="0"/>
              <a:t>V BS </a:t>
            </a:r>
            <a:r>
              <a:rPr lang="en-US" sz="1600" dirty="0"/>
              <a:t>Share: 18.18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BS: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BS Share: </a:t>
            </a:r>
            <a:r>
              <a:rPr lang="en-US" sz="1600" dirty="0" smtClean="0"/>
              <a:t>9.09%</a:t>
            </a:r>
            <a:endParaRPr lang="en-US" sz="1600" dirty="0"/>
          </a:p>
          <a:p>
            <a:r>
              <a:rPr lang="en-US" sz="1600" dirty="0"/>
              <a:t>X BS: </a:t>
            </a:r>
            <a:r>
              <a:rPr lang="en-US" sz="1600" dirty="0" smtClean="0"/>
              <a:t>1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 </a:t>
            </a:r>
            <a:r>
              <a:rPr lang="en-US" sz="1600" dirty="0"/>
              <a:t>BS Share: 9.09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BS: </a:t>
            </a:r>
            <a:r>
              <a:rPr lang="en-US" sz="1600" dirty="0"/>
              <a:t>5</a:t>
            </a:r>
            <a:endParaRPr lang="en-US" sz="1600" dirty="0" smtClean="0"/>
          </a:p>
          <a:p>
            <a:r>
              <a:rPr lang="en-US" sz="1600" dirty="0"/>
              <a:t>S</a:t>
            </a:r>
            <a:r>
              <a:rPr lang="en-US" sz="1600" dirty="0" smtClean="0"/>
              <a:t> </a:t>
            </a:r>
            <a:r>
              <a:rPr lang="en-US" sz="1600" dirty="0"/>
              <a:t>BS Share: </a:t>
            </a:r>
            <a:r>
              <a:rPr lang="en-US" sz="1600" dirty="0" smtClean="0"/>
              <a:t>45.45%</a:t>
            </a:r>
            <a:endParaRPr lang="en-US" sz="1600" dirty="0"/>
          </a:p>
          <a:p>
            <a:r>
              <a:rPr lang="en-US" sz="1600" dirty="0"/>
              <a:t>T BS: </a:t>
            </a:r>
            <a:r>
              <a:rPr lang="en-US" sz="1600" dirty="0" smtClean="0"/>
              <a:t>00</a:t>
            </a:r>
            <a:endParaRPr lang="en-US" sz="1600" dirty="0"/>
          </a:p>
          <a:p>
            <a:r>
              <a:rPr lang="en-US" sz="1600" dirty="0"/>
              <a:t>I BS: 00</a:t>
            </a:r>
          </a:p>
          <a:p>
            <a:r>
              <a:rPr lang="en-US" sz="1600" dirty="0" smtClean="0"/>
              <a:t>Others: 00 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4A517-3250-440D-953C-DB8D63E2C83A}"/>
              </a:ext>
            </a:extLst>
          </p:cNvPr>
          <p:cNvSpPr txBox="1"/>
          <p:nvPr/>
        </p:nvSpPr>
        <p:spPr>
          <a:xfrm>
            <a:off x="9348186" y="6488668"/>
            <a:ext cx="254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Natore</a:t>
            </a:r>
            <a:r>
              <a:rPr lang="en-US" dirty="0" smtClean="0"/>
              <a:t> District</a:t>
            </a:r>
            <a:r>
              <a:rPr lang="en-US" dirty="0" smtClean="0"/>
              <a:t> (7 Thana) </a:t>
            </a:r>
            <a:endParaRPr lang="x-non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F86C40-66BF-4BB9-9822-8045317726F8}"/>
              </a:ext>
            </a:extLst>
          </p:cNvPr>
          <p:cNvSpPr txBox="1"/>
          <p:nvPr/>
        </p:nvSpPr>
        <p:spPr>
          <a:xfrm>
            <a:off x="6684604" y="630316"/>
            <a:ext cx="210109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D.</a:t>
            </a:r>
            <a:r>
              <a:rPr lang="en-US" sz="1600" dirty="0"/>
              <a:t> CS </a:t>
            </a:r>
            <a:r>
              <a:rPr lang="en-US" sz="1600" dirty="0" smtClean="0"/>
              <a:t>Univers:9 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7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77.78%</a:t>
            </a:r>
            <a:endParaRPr lang="en-US" sz="1600" dirty="0"/>
          </a:p>
          <a:p>
            <a:r>
              <a:rPr lang="en-US" sz="1600" dirty="0"/>
              <a:t>V CS</a:t>
            </a:r>
            <a:r>
              <a:rPr lang="en-US" sz="1600" dirty="0" smtClean="0"/>
              <a:t>: 4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r>
              <a:rPr lang="en-US" sz="1600" dirty="0" smtClean="0"/>
              <a:t>44.44%</a:t>
            </a:r>
            <a:endParaRPr lang="en-US" sz="1600" dirty="0"/>
          </a:p>
          <a:p>
            <a:r>
              <a:rPr lang="en-US" sz="1600" dirty="0"/>
              <a:t>O CS: </a:t>
            </a:r>
            <a:r>
              <a:rPr lang="en-US" sz="1600" dirty="0" smtClean="0"/>
              <a:t>3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Share:33.33%</a:t>
            </a:r>
            <a:endParaRPr lang="en-US" sz="1600" dirty="0"/>
          </a:p>
          <a:p>
            <a:r>
              <a:rPr lang="en-US" sz="1600" dirty="0"/>
              <a:t>X CS: </a:t>
            </a:r>
            <a:r>
              <a:rPr lang="en-US" sz="1600" dirty="0" smtClean="0"/>
              <a:t>2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</a:t>
            </a:r>
            <a:r>
              <a:rPr lang="en-US" sz="1600" dirty="0" smtClean="0"/>
              <a:t>Share:22.22%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CS: </a:t>
            </a:r>
            <a:r>
              <a:rPr lang="en-US" sz="1600" dirty="0" smtClean="0"/>
              <a:t>3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</a:t>
            </a:r>
            <a:r>
              <a:rPr lang="en-US" sz="1600" dirty="0" smtClean="0"/>
              <a:t>Share:33.33%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</a:t>
            </a:r>
            <a:r>
              <a:rPr lang="en-US" sz="1600" dirty="0" smtClean="0"/>
              <a:t>Share:11.11%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</a:t>
            </a:r>
            <a:r>
              <a:rPr lang="en-US" sz="1600" dirty="0" smtClean="0"/>
              <a:t>Share:11.11%</a:t>
            </a:r>
            <a:endParaRPr lang="en-US" sz="1600" dirty="0"/>
          </a:p>
          <a:p>
            <a:r>
              <a:rPr lang="en-US" sz="1600" dirty="0"/>
              <a:t>Others: </a:t>
            </a:r>
            <a:r>
              <a:rPr lang="en-US" sz="1600" dirty="0" smtClean="0"/>
              <a:t>5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 45%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52D5E-7477-4A13-B487-31B8F1E0B17B}"/>
              </a:ext>
            </a:extLst>
          </p:cNvPr>
          <p:cNvSpPr txBox="1"/>
          <p:nvPr/>
        </p:nvSpPr>
        <p:spPr>
          <a:xfrm>
            <a:off x="9021014" y="596433"/>
            <a:ext cx="24628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E.</a:t>
            </a:r>
            <a:r>
              <a:rPr lang="en-US" sz="1600" dirty="0"/>
              <a:t> GRT </a:t>
            </a:r>
            <a:r>
              <a:rPr lang="en-US" sz="1600" dirty="0" smtClean="0"/>
              <a:t>Universe</a:t>
            </a:r>
            <a:r>
              <a:rPr lang="en-US" sz="1600" dirty="0" smtClean="0"/>
              <a:t>: 35</a:t>
            </a:r>
            <a:endParaRPr lang="en-US" sz="1600" dirty="0"/>
          </a:p>
          <a:p>
            <a:r>
              <a:rPr lang="en-US" sz="1600" dirty="0"/>
              <a:t>R GRT: </a:t>
            </a:r>
            <a:r>
              <a:rPr lang="en-US" sz="1600" dirty="0" smtClean="0"/>
              <a:t>34</a:t>
            </a:r>
            <a:endParaRPr lang="en-US" sz="1600" dirty="0"/>
          </a:p>
          <a:p>
            <a:r>
              <a:rPr lang="en-US" sz="1600" dirty="0"/>
              <a:t>R GRT Share: </a:t>
            </a:r>
            <a:r>
              <a:rPr lang="en-US" sz="1600" dirty="0" smtClean="0"/>
              <a:t>97.14</a:t>
            </a:r>
            <a:r>
              <a:rPr lang="en-US" sz="1600" dirty="0" smtClean="0"/>
              <a:t>%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GRT: </a:t>
            </a:r>
            <a:r>
              <a:rPr lang="en-US" sz="1600" dirty="0" smtClean="0"/>
              <a:t>29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82.85%</a:t>
            </a:r>
            <a:endParaRPr lang="en-US" sz="1600" dirty="0"/>
          </a:p>
          <a:p>
            <a:r>
              <a:rPr lang="en-US" sz="1600" dirty="0"/>
              <a:t>O GRT: </a:t>
            </a:r>
            <a:r>
              <a:rPr lang="en-US" sz="1600" dirty="0" smtClean="0"/>
              <a:t>32</a:t>
            </a:r>
          </a:p>
          <a:p>
            <a:r>
              <a:rPr lang="en-US" sz="1600" dirty="0" smtClean="0"/>
              <a:t>O GRT </a:t>
            </a:r>
            <a:r>
              <a:rPr lang="en-US" sz="1600" dirty="0"/>
              <a:t>Share: </a:t>
            </a:r>
            <a:r>
              <a:rPr lang="en-US" sz="1600" dirty="0" smtClean="0"/>
              <a:t>91.43%</a:t>
            </a:r>
            <a:endParaRPr lang="en-US" sz="1600" dirty="0"/>
          </a:p>
          <a:p>
            <a:r>
              <a:rPr lang="en-US" sz="1600" dirty="0"/>
              <a:t>X GRT: </a:t>
            </a:r>
            <a:r>
              <a:rPr lang="en-US" sz="1600" dirty="0" smtClean="0"/>
              <a:t>27</a:t>
            </a:r>
          </a:p>
          <a:p>
            <a:r>
              <a:rPr lang="en-US" sz="1600" dirty="0" smtClean="0"/>
              <a:t>X GRT Share:77.14 %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GRT: </a:t>
            </a:r>
            <a:r>
              <a:rPr lang="en-US" sz="1600" dirty="0" smtClean="0"/>
              <a:t>32</a:t>
            </a:r>
          </a:p>
          <a:p>
            <a:r>
              <a:rPr lang="en-US" sz="1600" dirty="0" smtClean="0"/>
              <a:t>S GRT Share:91.43%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21</a:t>
            </a:r>
          </a:p>
          <a:p>
            <a:r>
              <a:rPr lang="en-US" sz="1600" dirty="0" smtClean="0"/>
              <a:t>T GRT Share:60%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 smtClean="0"/>
              <a:t>21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</a:t>
            </a:r>
            <a:r>
              <a:rPr lang="en-US" sz="1600" dirty="0" smtClean="0"/>
              <a:t>Share:60%</a:t>
            </a:r>
            <a:endParaRPr lang="en-US" sz="1600" dirty="0"/>
          </a:p>
          <a:p>
            <a:r>
              <a:rPr lang="en-US" sz="1600" dirty="0" smtClean="0"/>
              <a:t>Others: 39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83" y="4874527"/>
            <a:ext cx="3358072" cy="165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599500" y="3673677"/>
            <a:ext cx="1511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 </a:t>
            </a:r>
            <a:r>
              <a:rPr lang="en-US" sz="1600" dirty="0"/>
              <a:t>RSM: 1 </a:t>
            </a:r>
          </a:p>
          <a:p>
            <a:r>
              <a:rPr lang="en-US" sz="1600" dirty="0"/>
              <a:t>S ASM: 1</a:t>
            </a:r>
          </a:p>
          <a:p>
            <a:r>
              <a:rPr lang="en-US" sz="1600" dirty="0"/>
              <a:t>S TSM: 1</a:t>
            </a:r>
          </a:p>
          <a:p>
            <a:r>
              <a:rPr lang="en-US" sz="1600" dirty="0"/>
              <a:t>T RSM: 1 </a:t>
            </a:r>
          </a:p>
          <a:p>
            <a:r>
              <a:rPr lang="en-US" sz="1600" dirty="0"/>
              <a:t>T ASM: 1</a:t>
            </a:r>
          </a:p>
          <a:p>
            <a:r>
              <a:rPr lang="en-US" sz="1600" dirty="0"/>
              <a:t>T TSM: 0</a:t>
            </a:r>
          </a:p>
          <a:p>
            <a:r>
              <a:rPr lang="en-US" sz="1600" dirty="0"/>
              <a:t>I RSM: 1 </a:t>
            </a:r>
          </a:p>
          <a:p>
            <a:r>
              <a:rPr lang="en-US" sz="1600" dirty="0"/>
              <a:t>I ASM: 1</a:t>
            </a:r>
          </a:p>
          <a:p>
            <a:r>
              <a:rPr lang="en-US" sz="1600" dirty="0"/>
              <a:t>I TSM: 1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962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Gurudaspur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726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147</a:t>
            </a:r>
            <a:endParaRPr lang="en-US" sz="1600" dirty="0"/>
          </a:p>
          <a:p>
            <a:r>
              <a:rPr lang="en-US" sz="1600" dirty="0" smtClean="0"/>
              <a:t>R MKT Share:20.24 %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SO:90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Share12.39:%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SO:78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Share:10.74%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SO:35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Share:4.82%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SO:67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Share:9.22%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SO:29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Share:3.93%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SO:95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Share:13.08%</a:t>
            </a:r>
            <a:endParaRPr lang="en-US" sz="1600" dirty="0"/>
          </a:p>
          <a:p>
            <a:r>
              <a:rPr lang="en-US" sz="1600" dirty="0" smtClean="0"/>
              <a:t>Other:185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Share:25.48%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2 (103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</a:t>
            </a:r>
            <a:r>
              <a:rPr lang="en-US" sz="1600" dirty="0"/>
              <a:t>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8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/>
              <a:t>8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WOD-8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</a:t>
            </a:r>
            <a:r>
              <a:rPr lang="en-US" sz="1600" dirty="0"/>
              <a:t>8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WOD:8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/>
              <a:t>8</a:t>
            </a:r>
            <a:endParaRPr lang="en-US" sz="1600" dirty="0"/>
          </a:p>
          <a:p>
            <a:r>
              <a:rPr lang="en-US" sz="1600" dirty="0" smtClean="0"/>
              <a:t>Others WOD: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</a:t>
            </a:r>
            <a:r>
              <a:rPr lang="en-US" sz="1600" dirty="0"/>
              <a:t>0</a:t>
            </a:r>
            <a:endParaRPr lang="en-US" sz="1600" dirty="0"/>
          </a:p>
          <a:p>
            <a:r>
              <a:rPr lang="en-US" sz="1600" dirty="0"/>
              <a:t>R BS Share: </a:t>
            </a:r>
            <a:r>
              <a:rPr lang="en-US" sz="1600" dirty="0"/>
              <a:t>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  <a:endParaRPr lang="en-US" sz="1600" dirty="0"/>
          </a:p>
          <a:p>
            <a:r>
              <a:rPr lang="en-US" sz="1600" dirty="0"/>
              <a:t>O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6</a:t>
            </a:r>
            <a:endParaRPr lang="en-US" sz="1600" dirty="0"/>
          </a:p>
          <a:p>
            <a:r>
              <a:rPr lang="en-US" sz="1600" dirty="0"/>
              <a:t>R GRT: </a:t>
            </a:r>
            <a:r>
              <a:rPr lang="en-US" sz="1600" dirty="0" smtClean="0"/>
              <a:t>6</a:t>
            </a:r>
            <a:r>
              <a:rPr lang="en-US" sz="1600" dirty="0" smtClean="0"/>
              <a:t>(44pcs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8(90pcs)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GRT:8(78pcs)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/>
              <a:t>8</a:t>
            </a:r>
            <a:r>
              <a:rPr lang="en-US" sz="1600" dirty="0" smtClean="0"/>
              <a:t>(35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8(67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/>
              <a:t>8</a:t>
            </a:r>
            <a:r>
              <a:rPr lang="en-US" sz="1600" dirty="0" smtClean="0"/>
              <a:t> (29pcs)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 smtClean="0"/>
              <a:t>8</a:t>
            </a:r>
            <a:r>
              <a:rPr lang="en-US" sz="1600" dirty="0" smtClean="0"/>
              <a:t>(95pcs)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/>
              <a:t>8</a:t>
            </a:r>
            <a:r>
              <a:rPr lang="en-US" sz="1600" dirty="0" smtClean="0"/>
              <a:t> (185pcs)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</a:t>
            </a:r>
            <a:r>
              <a:rPr lang="en-US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11.5 Lac</a:t>
            </a:r>
            <a:endParaRPr lang="en-US" sz="1600" dirty="0" smtClean="0"/>
          </a:p>
          <a:p>
            <a:r>
              <a:rPr lang="en-US" sz="1600" dirty="0" smtClean="0"/>
              <a:t>TTL Market  </a:t>
            </a:r>
            <a:r>
              <a:rPr lang="en-US" sz="1600" dirty="0"/>
              <a:t>due: </a:t>
            </a:r>
            <a:r>
              <a:rPr lang="en-US" sz="1600" dirty="0"/>
              <a:t>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.5</a:t>
            </a:r>
            <a:r>
              <a:rPr lang="en-US" sz="1600" dirty="0" smtClean="0"/>
              <a:t> </a:t>
            </a:r>
            <a:r>
              <a:rPr lang="en-US" sz="1600" dirty="0" smtClean="0"/>
              <a:t>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256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</a:t>
            </a:r>
            <a:r>
              <a:rPr lang="en-US" dirty="0" err="1" smtClean="0"/>
              <a:t>Gurudaspur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36" y="4662399"/>
            <a:ext cx="2727979" cy="1792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825" y="4629811"/>
            <a:ext cx="2620121" cy="18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7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Boraigram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515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64</a:t>
            </a:r>
            <a:endParaRPr lang="en-US" sz="1600" dirty="0"/>
          </a:p>
          <a:p>
            <a:r>
              <a:rPr lang="en-US" sz="1600" dirty="0" smtClean="0"/>
              <a:t>R MKT Share: 12.42%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SO:99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Share:19.28%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SO:72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Share:13.98%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SO:36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Share:6.99%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SO:59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Share:11.45%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SO:34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Share:6.53%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Share:5.95%</a:t>
            </a:r>
            <a:endParaRPr lang="en-US" sz="1600" dirty="0"/>
          </a:p>
          <a:p>
            <a:r>
              <a:rPr lang="en-US" sz="1600" dirty="0" smtClean="0"/>
              <a:t>Other:120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Share:23.30%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/>
              <a:t>0</a:t>
            </a:r>
            <a:endParaRPr lang="en-US" sz="1600" dirty="0"/>
          </a:p>
          <a:p>
            <a:r>
              <a:rPr lang="en-US" sz="1600" dirty="0"/>
              <a:t>R CS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</a:t>
            </a:r>
            <a:r>
              <a:rPr lang="en-US" sz="1600" dirty="0"/>
              <a:t>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8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/>
              <a:t>8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WOD-6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</a:t>
            </a:r>
            <a:r>
              <a:rPr lang="en-US" sz="1600" dirty="0" smtClean="0"/>
              <a:t>5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WOD:8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/>
              <a:t>4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/>
              <a:t>4</a:t>
            </a:r>
            <a:endParaRPr lang="en-US" sz="1600" dirty="0"/>
          </a:p>
          <a:p>
            <a:r>
              <a:rPr lang="en-US" sz="1600" dirty="0" smtClean="0"/>
              <a:t>Others WOD: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</a:t>
            </a:r>
            <a:r>
              <a:rPr lang="en-US" sz="1600" dirty="0"/>
              <a:t>0</a:t>
            </a:r>
            <a:endParaRPr lang="en-US" sz="1600" dirty="0"/>
          </a:p>
          <a:p>
            <a:r>
              <a:rPr lang="en-US" sz="1600" dirty="0"/>
              <a:t>R BS Share: </a:t>
            </a:r>
            <a:r>
              <a:rPr lang="en-US" sz="1600" dirty="0"/>
              <a:t>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  <a:endParaRPr lang="en-US" sz="1600" dirty="0"/>
          </a:p>
          <a:p>
            <a:r>
              <a:rPr lang="en-US" sz="1600" dirty="0"/>
              <a:t>O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8</a:t>
            </a:r>
          </a:p>
          <a:p>
            <a:r>
              <a:rPr lang="en-US" sz="1600" dirty="0"/>
              <a:t>R GRT: </a:t>
            </a:r>
            <a:r>
              <a:rPr lang="en-US" sz="1600" dirty="0"/>
              <a:t>8</a:t>
            </a:r>
            <a:r>
              <a:rPr lang="en-US" sz="1600" dirty="0" smtClean="0"/>
              <a:t>(64pcs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(99pcs)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750%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GRT:8(72pcs)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/>
              <a:t>5</a:t>
            </a:r>
            <a:r>
              <a:rPr lang="en-US" sz="1600" dirty="0" smtClean="0"/>
              <a:t>(36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</a:t>
            </a:r>
            <a:r>
              <a:rPr lang="en-US" sz="1600" dirty="0" smtClean="0"/>
              <a:t>62.5%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8(59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4 (34pcs)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/>
              <a:t>4</a:t>
            </a:r>
            <a:r>
              <a:rPr lang="en-US" sz="1600" dirty="0" smtClean="0"/>
              <a:t>(31pcs)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/>
              <a:t>8</a:t>
            </a:r>
            <a:r>
              <a:rPr lang="en-US" sz="1600" dirty="0" smtClean="0"/>
              <a:t> (120pcs)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</a:t>
            </a:r>
            <a:r>
              <a:rPr lang="en-US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9.5 Lac</a:t>
            </a:r>
            <a:endParaRPr lang="en-US" sz="1600" dirty="0" smtClean="0"/>
          </a:p>
          <a:p>
            <a:r>
              <a:rPr lang="en-US" sz="1600" dirty="0" smtClean="0"/>
              <a:t>TTL Market  </a:t>
            </a:r>
            <a:r>
              <a:rPr lang="en-US" sz="1600" dirty="0"/>
              <a:t>due: </a:t>
            </a:r>
            <a:r>
              <a:rPr lang="en-US" sz="1600" dirty="0"/>
              <a:t>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</a:t>
            </a:r>
            <a:r>
              <a:rPr lang="en-US" sz="1600" dirty="0" smtClean="0"/>
              <a:t>: .75</a:t>
            </a:r>
            <a:r>
              <a:rPr lang="en-US" sz="1600" dirty="0" smtClean="0"/>
              <a:t> </a:t>
            </a:r>
            <a:r>
              <a:rPr lang="en-US" sz="1600" dirty="0" smtClean="0"/>
              <a:t>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05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</a:t>
            </a:r>
            <a:r>
              <a:rPr lang="en-US" dirty="0" err="1" smtClean="0"/>
              <a:t>BoraigramThana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6" y="4698464"/>
            <a:ext cx="2877355" cy="1771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702739"/>
            <a:ext cx="2811835" cy="17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Bagatipara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308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41</a:t>
            </a:r>
            <a:endParaRPr lang="en-US" sz="1600" dirty="0"/>
          </a:p>
          <a:p>
            <a:r>
              <a:rPr lang="en-US" sz="1600" dirty="0" smtClean="0"/>
              <a:t>R MKT Share: 13.31%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SO:73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Share:23.59%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SO:40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Share:12.88%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SO:17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Share:5.62%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SO:34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Share:11.14%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SO:14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Share:4.65%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Share:3.46%</a:t>
            </a:r>
            <a:endParaRPr lang="en-US" sz="1600" dirty="0"/>
          </a:p>
          <a:p>
            <a:r>
              <a:rPr lang="en-US" sz="1600" dirty="0" smtClean="0"/>
              <a:t>Other:78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Share:25.32%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/>
              <a:t>0</a:t>
            </a:r>
            <a:endParaRPr lang="en-US" sz="1600" dirty="0"/>
          </a:p>
          <a:p>
            <a:r>
              <a:rPr lang="en-US" sz="1600" dirty="0"/>
              <a:t>R CS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</a:t>
            </a:r>
            <a:r>
              <a:rPr lang="en-US" sz="1600" dirty="0"/>
              <a:t>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6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6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WOD-4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/>
              <a:t>6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WOD: </a:t>
            </a:r>
            <a:r>
              <a:rPr lang="en-US" sz="1600" dirty="0"/>
              <a:t>4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WOD:6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4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/>
              <a:t>3</a:t>
            </a:r>
            <a:endParaRPr lang="en-US" sz="1600" dirty="0"/>
          </a:p>
          <a:p>
            <a:r>
              <a:rPr lang="en-US" sz="1600" dirty="0" smtClean="0"/>
              <a:t>Others WOD: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</a:t>
            </a:r>
            <a:r>
              <a:rPr lang="en-US" sz="1600" dirty="0"/>
              <a:t>0</a:t>
            </a:r>
            <a:endParaRPr lang="en-US" sz="1600" dirty="0"/>
          </a:p>
          <a:p>
            <a:r>
              <a:rPr lang="en-US" sz="1600" dirty="0"/>
              <a:t>R BS Share: </a:t>
            </a:r>
            <a:r>
              <a:rPr lang="en-US" sz="1600" dirty="0"/>
              <a:t>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  <a:endParaRPr lang="en-US" sz="1600" dirty="0"/>
          </a:p>
          <a:p>
            <a:r>
              <a:rPr lang="en-US" sz="1600" dirty="0"/>
              <a:t>O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6</a:t>
            </a:r>
            <a:endParaRPr lang="en-US" sz="1600" dirty="0"/>
          </a:p>
          <a:p>
            <a:r>
              <a:rPr lang="en-US" sz="1600" dirty="0"/>
              <a:t>R GRT: </a:t>
            </a:r>
            <a:r>
              <a:rPr lang="en-US" sz="1600" dirty="0" smtClean="0"/>
              <a:t>6</a:t>
            </a:r>
            <a:r>
              <a:rPr lang="en-US" sz="1600" dirty="0" smtClean="0"/>
              <a:t>(41pcs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4(73pcs)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80%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GRT:6(40pcs)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/>
              <a:t>4</a:t>
            </a:r>
            <a:r>
              <a:rPr lang="en-US" sz="1600" dirty="0" smtClean="0"/>
              <a:t>(17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8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6</a:t>
            </a:r>
            <a:r>
              <a:rPr lang="en-US" sz="1600" dirty="0" smtClean="0"/>
              <a:t>(34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/>
              <a:t>4</a:t>
            </a:r>
            <a:r>
              <a:rPr lang="en-US" sz="1600" dirty="0" smtClean="0"/>
              <a:t> (14pcs)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80%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/>
              <a:t>3</a:t>
            </a:r>
            <a:r>
              <a:rPr lang="en-US" sz="1600" dirty="0" smtClean="0"/>
              <a:t>(11pcs)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6 (78pcs)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</a:t>
            </a:r>
            <a:r>
              <a:rPr lang="en-US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6 Lac</a:t>
            </a:r>
            <a:endParaRPr lang="en-US" sz="1600" dirty="0" smtClean="0"/>
          </a:p>
          <a:p>
            <a:r>
              <a:rPr lang="en-US" sz="1600" dirty="0" smtClean="0"/>
              <a:t>TTL Market  </a:t>
            </a:r>
            <a:r>
              <a:rPr lang="en-US" sz="1600" dirty="0"/>
              <a:t>due: </a:t>
            </a:r>
            <a:r>
              <a:rPr lang="en-US" sz="1600" dirty="0"/>
              <a:t>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.25</a:t>
            </a:r>
            <a:r>
              <a:rPr lang="en-US" sz="1600" dirty="0" smtClean="0"/>
              <a:t> </a:t>
            </a:r>
            <a:r>
              <a:rPr lang="en-US" sz="1600" dirty="0" smtClean="0"/>
              <a:t>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405322" y="6472694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19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Bagatipara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62" y="4677763"/>
            <a:ext cx="2584684" cy="1729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455" y="4677763"/>
            <a:ext cx="3676272" cy="17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3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11246" y="2819846"/>
            <a:ext cx="3179726" cy="1325563"/>
          </a:xfrm>
        </p:spPr>
        <p:txBody>
          <a:bodyPr>
            <a:normAutofit/>
          </a:bodyPr>
          <a:lstStyle/>
          <a:p>
            <a:r>
              <a:rPr lang="en-US" sz="8000" b="1" dirty="0" smtClean="0"/>
              <a:t>Thanks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46734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195844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Natore_Sadar</a:t>
            </a:r>
            <a:r>
              <a:rPr lang="en-US" sz="2000" b="1" dirty="0" smtClean="0"/>
              <a:t> </a:t>
            </a:r>
            <a:r>
              <a:rPr lang="en-US" sz="2000" b="1" dirty="0" smtClean="0"/>
              <a:t>Market</a:t>
            </a:r>
            <a:r>
              <a:rPr lang="en-US" sz="2000" b="1" dirty="0"/>
              <a:t>:</a:t>
            </a:r>
            <a:br>
              <a:rPr lang="en-US" sz="2000" b="1" dirty="0"/>
            </a:b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Review:</a:t>
            </a:r>
          </a:p>
          <a:p>
            <a:r>
              <a:rPr lang="en-US" sz="1600" dirty="0"/>
              <a:t>Sales </a:t>
            </a:r>
            <a:r>
              <a:rPr lang="en-US" sz="1600" dirty="0" smtClean="0"/>
              <a:t>Universe: 2368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397</a:t>
            </a:r>
            <a:endParaRPr lang="en-US" sz="1600" dirty="0"/>
          </a:p>
          <a:p>
            <a:r>
              <a:rPr lang="en-US" sz="1600" dirty="0" smtClean="0"/>
              <a:t>R MKT </a:t>
            </a:r>
            <a:r>
              <a:rPr lang="en-US" sz="1600" dirty="0"/>
              <a:t>Share: </a:t>
            </a:r>
            <a:r>
              <a:rPr lang="en-US" sz="1600" dirty="0" smtClean="0"/>
              <a:t>16.78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SO:407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Share:17.20%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SO:282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Share:11.90%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SO:167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Share:7.05%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SO:512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Share:21.64%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SO:94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Share:3.97%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SO:130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Share:5.48%</a:t>
            </a:r>
            <a:endParaRPr lang="en-US" sz="1600" dirty="0"/>
          </a:p>
          <a:p>
            <a:r>
              <a:rPr lang="en-US" sz="1600" dirty="0" smtClean="0"/>
              <a:t>Other:579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Share:16%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7575798" y="318914"/>
            <a:ext cx="24706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7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3 (85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42.85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CS-4 (</a:t>
            </a:r>
            <a:r>
              <a:rPr lang="en-US" sz="1600" dirty="0" smtClean="0"/>
              <a:t>50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42.85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CS-2 (</a:t>
            </a:r>
            <a:r>
              <a:rPr lang="en-US" sz="1600" dirty="0" smtClean="0"/>
              <a:t>42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Share: </a:t>
            </a:r>
            <a:r>
              <a:rPr lang="en-US" sz="1600" dirty="0" smtClean="0"/>
              <a:t>28.57%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1 (</a:t>
            </a:r>
            <a:r>
              <a:rPr lang="en-US" sz="1600" dirty="0" smtClean="0"/>
              <a:t>30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/>
              <a:t>2</a:t>
            </a:r>
            <a:r>
              <a:rPr lang="en-US" sz="1600" dirty="0" smtClean="0"/>
              <a:t> (</a:t>
            </a:r>
            <a:r>
              <a:rPr lang="en-US" sz="1600" dirty="0" smtClean="0"/>
              <a:t>45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28.57%</a:t>
            </a:r>
            <a:endParaRPr lang="en-US" sz="1600" dirty="0"/>
          </a:p>
          <a:p>
            <a:r>
              <a:rPr lang="en-US" sz="1600" dirty="0"/>
              <a:t>T CS: 01 (</a:t>
            </a:r>
            <a:r>
              <a:rPr lang="en-US" sz="1600" dirty="0" smtClean="0"/>
              <a:t>32pcs)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I CS: 01 </a:t>
            </a:r>
            <a:r>
              <a:rPr lang="en-US" sz="1600" dirty="0" smtClean="0"/>
              <a:t>(</a:t>
            </a:r>
            <a:r>
              <a:rPr lang="en-US" sz="1600" dirty="0" smtClean="0"/>
              <a:t>30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5 (</a:t>
            </a:r>
            <a:r>
              <a:rPr lang="en-US" sz="1600" dirty="0" smtClean="0"/>
              <a:t>55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Share: </a:t>
            </a:r>
            <a:r>
              <a:rPr lang="en-US" sz="1600" dirty="0" smtClean="0"/>
              <a:t>71.42%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23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13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WOD-13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14</a:t>
            </a:r>
            <a:endParaRPr lang="en-US" sz="1600" dirty="0"/>
          </a:p>
          <a:p>
            <a:r>
              <a:rPr lang="en-US" sz="1600" dirty="0"/>
              <a:t>X WOD: </a:t>
            </a:r>
            <a:r>
              <a:rPr lang="en-US" sz="1600" dirty="0" smtClean="0"/>
              <a:t>10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WOD:14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7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Others WOD: 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925775" y="326469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10</a:t>
            </a:r>
            <a:endParaRPr lang="en-US" sz="1600" dirty="0"/>
          </a:p>
          <a:p>
            <a:r>
              <a:rPr lang="en-US" sz="1600" dirty="0"/>
              <a:t>R BS: </a:t>
            </a:r>
            <a:r>
              <a:rPr lang="en-US" sz="1600" dirty="0" smtClean="0"/>
              <a:t>2 (95pcs</a:t>
            </a:r>
            <a:r>
              <a:rPr lang="en-US" sz="1600" dirty="0"/>
              <a:t>)</a:t>
            </a:r>
          </a:p>
          <a:p>
            <a:r>
              <a:rPr lang="en-US" sz="1600" dirty="0"/>
              <a:t>R BS Share: </a:t>
            </a:r>
            <a:r>
              <a:rPr lang="en-US" sz="1600" dirty="0"/>
              <a:t>2</a:t>
            </a:r>
            <a:r>
              <a:rPr lang="en-US" sz="1600" dirty="0" smtClean="0"/>
              <a:t>0% </a:t>
            </a:r>
            <a:endParaRPr lang="en-US" sz="1600" dirty="0"/>
          </a:p>
          <a:p>
            <a:r>
              <a:rPr lang="en-US" sz="1600" dirty="0"/>
              <a:t>V BS: </a:t>
            </a:r>
            <a:r>
              <a:rPr lang="en-US" sz="1600" dirty="0" smtClean="0"/>
              <a:t>2 (32pcs)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BS Share: 20% </a:t>
            </a:r>
            <a:endParaRPr lang="en-US" sz="1600" dirty="0"/>
          </a:p>
          <a:p>
            <a:r>
              <a:rPr lang="en-US" sz="1600" dirty="0"/>
              <a:t>O BS: </a:t>
            </a:r>
            <a:r>
              <a:rPr lang="en-US" sz="1600" dirty="0" smtClean="0"/>
              <a:t>1 (</a:t>
            </a:r>
            <a:r>
              <a:rPr lang="en-US" sz="1600" dirty="0" smtClean="0"/>
              <a:t>41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BS Share: </a:t>
            </a:r>
            <a:r>
              <a:rPr lang="en-US" sz="1600" dirty="0" smtClean="0"/>
              <a:t>10</a:t>
            </a:r>
            <a:r>
              <a:rPr lang="en-US" sz="1600" dirty="0"/>
              <a:t>%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</a:t>
            </a:r>
            <a:r>
              <a:rPr lang="en-US" sz="1600" dirty="0" smtClean="0"/>
              <a:t>1 (</a:t>
            </a:r>
            <a:r>
              <a:rPr lang="en-US" sz="1600" dirty="0" smtClean="0"/>
              <a:t>38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BS Share: 10%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 smtClean="0"/>
              <a:t>4 (</a:t>
            </a:r>
            <a:r>
              <a:rPr lang="en-US" sz="1600" dirty="0" smtClean="0"/>
              <a:t>74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BS Share: </a:t>
            </a:r>
            <a:r>
              <a:rPr lang="en-US" sz="1600" dirty="0" smtClean="0"/>
              <a:t>40%</a:t>
            </a:r>
            <a:endParaRPr lang="en-US" sz="1600" dirty="0"/>
          </a:p>
          <a:p>
            <a:r>
              <a:rPr lang="en-US" sz="1600" dirty="0"/>
              <a:t>T BS: </a:t>
            </a:r>
            <a:r>
              <a:rPr lang="en-US" sz="1600" dirty="0" smtClean="0"/>
              <a:t>00 </a:t>
            </a:r>
            <a:r>
              <a:rPr lang="en-US" sz="1600" dirty="0"/>
              <a:t>(00pcs)</a:t>
            </a:r>
          </a:p>
          <a:p>
            <a:r>
              <a:rPr lang="en-US" sz="1600" dirty="0"/>
              <a:t>I BS: 00 (00pcs)</a:t>
            </a:r>
          </a:p>
          <a:p>
            <a:r>
              <a:rPr lang="en-US" sz="1600" dirty="0"/>
              <a:t>Other: </a:t>
            </a:r>
            <a:r>
              <a:rPr lang="en-US" sz="1600" dirty="0" smtClean="0"/>
              <a:t>00 </a:t>
            </a:r>
            <a:r>
              <a:rPr lang="en-US" sz="1600" dirty="0"/>
              <a:t>(00pcs)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8</a:t>
            </a:r>
          </a:p>
          <a:p>
            <a:r>
              <a:rPr lang="en-US" sz="1600" dirty="0"/>
              <a:t>R GRT: </a:t>
            </a:r>
            <a:r>
              <a:rPr lang="en-US" sz="1600" dirty="0" smtClean="0"/>
              <a:t>8(8pcs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</a:t>
            </a:r>
            <a:r>
              <a:rPr lang="en-US" sz="1600" dirty="0"/>
              <a:t>%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GRT: 8(10 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GRT:8(7pcs)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 smtClean="0"/>
              <a:t>8(5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8 (6pcs)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6 (3pcs)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75%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/>
              <a:t>7</a:t>
            </a:r>
            <a:r>
              <a:rPr lang="en-US" sz="1600" dirty="0" smtClean="0"/>
              <a:t> (</a:t>
            </a:r>
            <a:r>
              <a:rPr lang="en-US" sz="1600" dirty="0"/>
              <a:t>5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</a:t>
            </a:r>
            <a:r>
              <a:rPr lang="en-US" sz="1600" dirty="0" smtClean="0"/>
              <a:t>87.5%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/>
              <a:t>8</a:t>
            </a:r>
            <a:r>
              <a:rPr lang="en-US" sz="1600" dirty="0" smtClean="0"/>
              <a:t> (</a:t>
            </a:r>
            <a:r>
              <a:rPr lang="en-US" sz="1600" dirty="0"/>
              <a:t>5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258374" y="5302106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</a:t>
            </a:r>
            <a:r>
              <a:rPr lang="en-US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359001" y="3177711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Inventory:22 Lac</a:t>
            </a:r>
            <a:endParaRPr lang="en-US" sz="1600" dirty="0" smtClean="0"/>
          </a:p>
          <a:p>
            <a:r>
              <a:rPr lang="en-US" sz="1600" dirty="0" smtClean="0"/>
              <a:t>TTL Market  </a:t>
            </a:r>
            <a:r>
              <a:rPr lang="en-US" sz="1600" dirty="0"/>
              <a:t>due: </a:t>
            </a:r>
            <a:r>
              <a:rPr lang="en-US" sz="1600" dirty="0" smtClean="0"/>
              <a:t>7Lac </a:t>
            </a:r>
            <a:r>
              <a:rPr lang="en-US" sz="1600" dirty="0" err="1" smtClean="0"/>
              <a:t>Sadar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1.5</a:t>
            </a:r>
            <a:r>
              <a:rPr lang="en-US" sz="1600" dirty="0" smtClean="0"/>
              <a:t> </a:t>
            </a:r>
            <a:r>
              <a:rPr lang="en-US" sz="1600" dirty="0" smtClean="0"/>
              <a:t>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3019276" y="63905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7575798" y="6420945"/>
            <a:ext cx="272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Sadar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022" y="4750897"/>
            <a:ext cx="6099353" cy="16700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29" y="4779465"/>
            <a:ext cx="2598736" cy="16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2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</a:t>
            </a:r>
            <a:r>
              <a:rPr lang="en-US" sz="2800" b="1" dirty="0" smtClean="0"/>
              <a:t>(</a:t>
            </a:r>
            <a:r>
              <a:rPr lang="en-US" sz="2800" b="1" dirty="0"/>
              <a:t>BS)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0" y="701336"/>
            <a:ext cx="5423415" cy="406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8D9CD-BF2C-49DB-BF6C-2EADBDD42D8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74" y="701337"/>
            <a:ext cx="5421296" cy="4065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1074485" y="4936305"/>
            <a:ext cx="4905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 Mobile Center Showroom: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</a:t>
            </a:r>
            <a:r>
              <a:rPr lang="en-US" b="1" dirty="0" smtClean="0"/>
              <a:t>82</a:t>
            </a:r>
            <a:endParaRPr lang="en-US" b="1" dirty="0"/>
          </a:p>
          <a:p>
            <a:r>
              <a:rPr lang="en-US" b="1" dirty="0"/>
              <a:t>R SO: </a:t>
            </a:r>
            <a:r>
              <a:rPr lang="en-US" b="1" dirty="0" smtClean="0"/>
              <a:t>82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8484028" y="4936305"/>
            <a:ext cx="3170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Saha</a:t>
            </a:r>
            <a:r>
              <a:rPr lang="en-US" b="1" dirty="0" smtClean="0"/>
              <a:t> Enterprise Showroom: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100</a:t>
            </a:r>
            <a:endParaRPr lang="en-US" b="1" dirty="0"/>
          </a:p>
          <a:p>
            <a:r>
              <a:rPr lang="en-US" b="1" dirty="0"/>
              <a:t>R SO: </a:t>
            </a:r>
            <a:r>
              <a:rPr lang="en-US" b="1" dirty="0" smtClean="0"/>
              <a:t>100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221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AFBD-B55A-4FC3-83BF-DDC6948C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82091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 err="1" smtClean="0"/>
              <a:t>Sadar</a:t>
            </a:r>
            <a:r>
              <a:rPr lang="en-US" dirty="0" smtClean="0"/>
              <a:t> Market </a:t>
            </a:r>
            <a:r>
              <a:rPr lang="en-US" dirty="0"/>
              <a:t>(CS)</a:t>
            </a:r>
            <a:endParaRPr lang="x-non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289AB1C-A803-4452-BA68-DF6A9587C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7" y="631366"/>
            <a:ext cx="3113013" cy="41344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425054" y="475109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Tuhin</a:t>
            </a:r>
            <a:r>
              <a:rPr lang="en-US" sz="1200" dirty="0" smtClean="0"/>
              <a:t>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320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78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19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51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SO:34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24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28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16 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70 </a:t>
            </a:r>
            <a:endParaRPr lang="x-non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167265" y="4774702"/>
            <a:ext cx="21189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CS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3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Cs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CS Sale</a:t>
            </a:r>
            <a:r>
              <a:rPr lang="en-US" sz="1400" dirty="0"/>
              <a:t>: </a:t>
            </a:r>
            <a:r>
              <a:rPr lang="en-US" sz="1400" dirty="0" smtClean="0"/>
              <a:t>255</a:t>
            </a:r>
            <a:endParaRPr lang="en-US" sz="1400" dirty="0"/>
          </a:p>
          <a:p>
            <a:r>
              <a:rPr lang="en-US" sz="1400" dirty="0"/>
              <a:t>Average </a:t>
            </a:r>
            <a:r>
              <a:rPr lang="en-US" sz="1400" dirty="0" smtClean="0"/>
              <a:t>Sale:85 </a:t>
            </a:r>
            <a:r>
              <a:rPr lang="en-US" sz="1400" dirty="0"/>
              <a:t>pcs</a:t>
            </a:r>
          </a:p>
          <a:p>
            <a:endParaRPr lang="en-US" sz="1400" dirty="0"/>
          </a:p>
          <a:p>
            <a:r>
              <a:rPr lang="en-US" sz="1400" b="1" dirty="0">
                <a:highlight>
                  <a:srgbClr val="FFFF00"/>
                </a:highlight>
              </a:rPr>
              <a:t>Plan</a:t>
            </a:r>
            <a:r>
              <a:rPr lang="en-US" sz="1400" b="1" dirty="0" smtClean="0">
                <a:highlight>
                  <a:srgbClr val="FFFF00"/>
                </a:highlight>
              </a:rPr>
              <a:t>:</a:t>
            </a:r>
            <a:r>
              <a:rPr lang="en-US" sz="1400" dirty="0" smtClean="0"/>
              <a:t> Need to Bell Sign/</a:t>
            </a:r>
          </a:p>
          <a:p>
            <a:r>
              <a:rPr lang="en-US" sz="1400" dirty="0" smtClean="0"/>
              <a:t>Some Sticker Branding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60" y="634861"/>
            <a:ext cx="3107751" cy="4127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65" y="664332"/>
            <a:ext cx="3089877" cy="4103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028115" y="475109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Zilani</a:t>
            </a:r>
            <a:r>
              <a:rPr lang="en-US" sz="1200" dirty="0" smtClean="0"/>
              <a:t> Exclusive: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Universe:381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102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49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32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SO:42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30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32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21</a:t>
            </a:r>
            <a:endParaRPr lang="en-US" sz="1200" dirty="0"/>
          </a:p>
          <a:p>
            <a:r>
              <a:rPr lang="en-US" sz="1200" dirty="0" smtClean="0"/>
              <a:t>Others:73 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336082" y="4755892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Desh</a:t>
            </a:r>
            <a:r>
              <a:rPr lang="en-US" sz="1200" dirty="0" smtClean="0"/>
              <a:t> Telecom</a:t>
            </a:r>
            <a:r>
              <a:rPr lang="en-US" sz="1200" dirty="0"/>
              <a:t>:</a:t>
            </a:r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75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26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SO:15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SO:27 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9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18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44</a:t>
            </a:r>
            <a:endParaRPr lang="x-none" sz="1200" dirty="0"/>
          </a:p>
        </p:txBody>
      </p:sp>
    </p:spTree>
    <p:extLst>
      <p:ext uri="{BB962C8B-B14F-4D97-AF65-F5344CB8AC3E}">
        <p14:creationId xmlns:p14="http://schemas.microsoft.com/office/powerpoint/2010/main" val="37241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9" y="665575"/>
            <a:ext cx="2029873" cy="2695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84" y="687988"/>
            <a:ext cx="2029873" cy="269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99" y="687988"/>
            <a:ext cx="2029873" cy="269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14" y="665575"/>
            <a:ext cx="2029873" cy="2695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75945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Zam</a:t>
            </a:r>
            <a:r>
              <a:rPr lang="en-US" sz="1200" dirty="0" smtClean="0"/>
              <a:t> </a:t>
            </a:r>
            <a:r>
              <a:rPr lang="en-US" sz="1200" dirty="0" err="1" smtClean="0"/>
              <a:t>Zam</a:t>
            </a:r>
            <a:r>
              <a:rPr lang="en-US" sz="1200" dirty="0" smtClean="0"/>
              <a:t> Multi Brand </a:t>
            </a:r>
            <a:r>
              <a:rPr lang="en-US" sz="1200" dirty="0" smtClean="0"/>
              <a:t>Sales Universe: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30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24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SO:13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0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16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3</a:t>
            </a:r>
            <a:endParaRPr lang="x-non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796568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Mobile Park: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Universe:381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8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SO:10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/>
              <a:t>9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9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16.67</a:t>
            </a:r>
            <a:endParaRPr lang="en-US" sz="1200" dirty="0"/>
          </a:p>
          <a:p>
            <a:r>
              <a:rPr lang="en-US" sz="1200" dirty="0" smtClean="0"/>
              <a:t>Others:46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83368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Bina Mobile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8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6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SO:0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3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20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870798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Arham</a:t>
            </a:r>
            <a:r>
              <a:rPr lang="en-US" sz="1200" dirty="0" smtClean="0"/>
              <a:t> Electronics: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4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51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SO:37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SO:3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8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/>
              <a:t>0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/>
              <a:t>0</a:t>
            </a:r>
            <a:endParaRPr lang="x-none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</a:t>
            </a:r>
            <a:r>
              <a:rPr lang="en-US" sz="1400" b="1" dirty="0" smtClean="0">
                <a:highlight>
                  <a:srgbClr val="FFFF00"/>
                </a:highlight>
              </a:rPr>
              <a:t>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</a:t>
            </a:r>
            <a:r>
              <a:rPr lang="en-US" sz="1400" dirty="0" smtClean="0"/>
              <a:t>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Sale:820 </a:t>
            </a:r>
            <a:r>
              <a:rPr lang="en-US" sz="1400" dirty="0" smtClean="0"/>
              <a:t>Pcs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9" y="665575"/>
            <a:ext cx="2029873" cy="2695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84" y="687988"/>
            <a:ext cx="2029873" cy="269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99" y="687988"/>
            <a:ext cx="2029873" cy="269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14" y="665575"/>
            <a:ext cx="2029873" cy="2695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75945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Rose Mobile :</a:t>
            </a:r>
          </a:p>
          <a:p>
            <a:r>
              <a:rPr lang="en-US" sz="1200" dirty="0"/>
              <a:t>Sales Universe: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6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31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14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SO:20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19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19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65</a:t>
            </a:r>
            <a:endParaRPr lang="x-non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840110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Hello </a:t>
            </a:r>
            <a:r>
              <a:rPr lang="en-US" sz="1200" dirty="0" err="1" smtClean="0"/>
              <a:t>Natore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7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SO:0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/>
              <a:t>0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0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22</a:t>
            </a:r>
            <a:endParaRPr lang="en-US" sz="1200" dirty="0"/>
          </a:p>
          <a:p>
            <a:r>
              <a:rPr lang="en-US" sz="1200" dirty="0" smtClean="0"/>
              <a:t>Others:62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83368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Bismillah</a:t>
            </a:r>
            <a:r>
              <a:rPr lang="en-US" sz="1200" dirty="0" smtClean="0"/>
              <a:t>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8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27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25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SO:13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SO:9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0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/>
              <a:t>2</a:t>
            </a:r>
            <a:endParaRPr lang="en-US" sz="1200" dirty="0"/>
          </a:p>
          <a:p>
            <a:r>
              <a:rPr lang="en-US" sz="1200" dirty="0" smtClean="0"/>
              <a:t>Others:17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870798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Saju</a:t>
            </a:r>
            <a:r>
              <a:rPr lang="en-US" sz="1200" dirty="0" smtClean="0"/>
              <a:t> Telecom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30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SO:0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0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/>
              <a:t>1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16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</a:t>
            </a:r>
            <a:r>
              <a:rPr lang="en-US" sz="1400" b="1" dirty="0" smtClean="0">
                <a:highlight>
                  <a:srgbClr val="FFFF00"/>
                </a:highlight>
              </a:rPr>
              <a:t>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</a:t>
            </a:r>
            <a:r>
              <a:rPr lang="en-US" sz="1400" dirty="0" smtClean="0"/>
              <a:t>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Sale:820 </a:t>
            </a:r>
            <a:r>
              <a:rPr lang="en-US" sz="1400" dirty="0" smtClean="0"/>
              <a:t>Pcs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1583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Lalpur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Review:</a:t>
            </a:r>
          </a:p>
          <a:p>
            <a:r>
              <a:rPr lang="en-US" sz="1600" dirty="0"/>
              <a:t>Sales </a:t>
            </a:r>
            <a:r>
              <a:rPr lang="en-US" sz="1600" dirty="0" smtClean="0"/>
              <a:t>Universe: 450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100</a:t>
            </a:r>
            <a:endParaRPr lang="en-US" sz="1600" dirty="0"/>
          </a:p>
          <a:p>
            <a:r>
              <a:rPr lang="en-US" sz="1600" dirty="0" smtClean="0"/>
              <a:t>R MKT </a:t>
            </a:r>
            <a:r>
              <a:rPr lang="en-US" sz="1600" dirty="0"/>
              <a:t>Share: </a:t>
            </a:r>
            <a:r>
              <a:rPr lang="en-US" sz="1600" dirty="0" smtClean="0"/>
              <a:t>22.22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SO:67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Share:14.89%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Share:15.55%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SO:19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Share:4.22%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SO:39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Share:8.66%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SO:52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Share:11.56%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SO:15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Share:3.33%</a:t>
            </a:r>
            <a:endParaRPr lang="en-US" sz="1600" dirty="0"/>
          </a:p>
          <a:p>
            <a:r>
              <a:rPr lang="en-US" sz="1600" dirty="0" smtClean="0"/>
              <a:t>Other:88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Share:19.55%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7199011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2</a:t>
            </a:r>
            <a:r>
              <a:rPr lang="en-US" sz="1600" dirty="0" smtClean="0"/>
              <a:t> (94 pcs)</a:t>
            </a:r>
            <a:endParaRPr lang="en-US" sz="1600" dirty="0"/>
          </a:p>
          <a:p>
            <a:r>
              <a:rPr lang="en-US" sz="1600" dirty="0"/>
              <a:t>R </a:t>
            </a:r>
            <a:r>
              <a:rPr lang="en-US" sz="1600" dirty="0" smtClean="0"/>
              <a:t>CS </a:t>
            </a:r>
            <a:r>
              <a:rPr lang="en-US" sz="1600" dirty="0"/>
              <a:t>Share: </a:t>
            </a:r>
            <a:r>
              <a:rPr lang="en-US" sz="1600" dirty="0" smtClean="0"/>
              <a:t>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 </a:t>
            </a:r>
            <a:r>
              <a:rPr lang="en-US" sz="1600" dirty="0"/>
              <a:t>:1 </a:t>
            </a:r>
            <a:r>
              <a:rPr lang="en-US" sz="1600" dirty="0" smtClean="0"/>
              <a:t>(42 </a:t>
            </a:r>
            <a:r>
              <a:rPr lang="en-US" sz="1600" dirty="0"/>
              <a:t>pcs</a:t>
            </a:r>
            <a:r>
              <a:rPr lang="en-US" sz="1600" dirty="0" smtClean="0"/>
              <a:t>)</a:t>
            </a:r>
            <a:endParaRPr lang="en-US" sz="1600" dirty="0" smtClean="0"/>
          </a:p>
          <a:p>
            <a:r>
              <a:rPr lang="en-US" sz="1600" dirty="0" smtClean="0"/>
              <a:t>V CS </a:t>
            </a:r>
            <a:r>
              <a:rPr lang="en-US" sz="1600" dirty="0"/>
              <a:t>Share: </a:t>
            </a:r>
            <a:r>
              <a:rPr lang="en-US" sz="1600" dirty="0" smtClean="0"/>
              <a:t>50%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/>
              <a:t>CS:1 </a:t>
            </a:r>
            <a:r>
              <a:rPr lang="en-US" sz="1600" dirty="0" smtClean="0"/>
              <a:t>(40 </a:t>
            </a:r>
            <a:r>
              <a:rPr lang="en-US" sz="1600" dirty="0"/>
              <a:t>pcs</a:t>
            </a:r>
            <a:r>
              <a:rPr lang="en-US" sz="1600" dirty="0" smtClean="0"/>
              <a:t>)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CS Share: 5</a:t>
            </a:r>
            <a:r>
              <a:rPr lang="en-US" sz="1600" dirty="0" smtClean="0"/>
              <a:t>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</a:t>
            </a:r>
            <a:r>
              <a:rPr lang="en-US" sz="1600" dirty="0"/>
              <a:t>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4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/>
              <a:t>4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WOD-4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4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</a:t>
            </a:r>
            <a:r>
              <a:rPr lang="en-US" sz="1600" dirty="0"/>
              <a:t>4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WOD:4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/>
              <a:t>4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/>
              <a:t>4</a:t>
            </a:r>
            <a:endParaRPr lang="en-US" sz="1600" dirty="0"/>
          </a:p>
          <a:p>
            <a:r>
              <a:rPr lang="en-US" sz="1600" dirty="0" smtClean="0"/>
              <a:t>Others WOD: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925775" y="326469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</a:t>
            </a:r>
            <a:r>
              <a:rPr lang="en-US" sz="1600" dirty="0"/>
              <a:t>0</a:t>
            </a:r>
            <a:endParaRPr lang="en-US" sz="1600" dirty="0"/>
          </a:p>
          <a:p>
            <a:r>
              <a:rPr lang="en-US" sz="1600" dirty="0"/>
              <a:t>R BS Share: </a:t>
            </a:r>
            <a:r>
              <a:rPr lang="en-US" sz="1600" dirty="0"/>
              <a:t>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  <a:endParaRPr lang="en-US" sz="1600" dirty="0"/>
          </a:p>
          <a:p>
            <a:r>
              <a:rPr lang="en-US" sz="1600" dirty="0"/>
              <a:t>O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 smtClean="0"/>
              <a:t>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GRT: </a:t>
            </a:r>
            <a:r>
              <a:rPr lang="en-US" sz="1600" dirty="0" smtClean="0"/>
              <a:t>2</a:t>
            </a:r>
            <a:r>
              <a:rPr lang="en-US" sz="1600" dirty="0" smtClean="0"/>
              <a:t>(6pcs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</a:t>
            </a:r>
            <a:r>
              <a:rPr lang="en-US" sz="1600" dirty="0"/>
              <a:t>%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GRT: 3(10 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GRT:3(31pcs)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 smtClean="0"/>
              <a:t>4(9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4</a:t>
            </a:r>
            <a:r>
              <a:rPr lang="en-US" sz="1600" dirty="0" smtClean="0"/>
              <a:t>(39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/>
              <a:t>4</a:t>
            </a:r>
            <a:r>
              <a:rPr lang="en-US" sz="1600" dirty="0" smtClean="0"/>
              <a:t> (38pcs)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 smtClean="0"/>
              <a:t>4</a:t>
            </a:r>
            <a:r>
              <a:rPr lang="en-US" sz="1600" dirty="0" smtClean="0"/>
              <a:t> (1</a:t>
            </a:r>
            <a:r>
              <a:rPr lang="en-US" sz="1600" dirty="0" smtClean="0"/>
              <a:t>5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4 (86pcs)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</a:t>
            </a:r>
            <a:r>
              <a:rPr lang="en-US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Inventory:12 Lac</a:t>
            </a:r>
            <a:endParaRPr lang="en-US" sz="1600" dirty="0" smtClean="0"/>
          </a:p>
          <a:p>
            <a:r>
              <a:rPr lang="en-US" sz="1600" dirty="0" smtClean="0"/>
              <a:t>TTL Market  </a:t>
            </a:r>
            <a:r>
              <a:rPr lang="en-US" sz="1600" dirty="0"/>
              <a:t>due: </a:t>
            </a:r>
            <a:r>
              <a:rPr lang="en-US" sz="1600" dirty="0"/>
              <a:t>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3.5</a:t>
            </a:r>
            <a:r>
              <a:rPr lang="en-US" sz="1600" dirty="0" smtClean="0"/>
              <a:t> </a:t>
            </a:r>
            <a:r>
              <a:rPr lang="en-US" sz="1600" dirty="0" smtClean="0"/>
              <a:t>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9086042" y="6473550"/>
            <a:ext cx="277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Lalpur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170" y="4707481"/>
            <a:ext cx="2103983" cy="17796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62" y="4596608"/>
            <a:ext cx="3250649" cy="184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1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Lalpur</a:t>
            </a:r>
            <a:r>
              <a:rPr lang="en-US" sz="2800" b="1" dirty="0" smtClean="0"/>
              <a:t> Thana Market </a:t>
            </a:r>
            <a:r>
              <a:rPr lang="en-US" sz="2800" b="1" dirty="0" smtClean="0"/>
              <a:t>(CS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" y="487131"/>
            <a:ext cx="5701643" cy="4076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8D9CD-BF2C-49DB-BF6C-2EADBDD42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40" y="487131"/>
            <a:ext cx="5154360" cy="4083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1074485" y="4936305"/>
            <a:ext cx="4905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Rasel</a:t>
            </a:r>
            <a:r>
              <a:rPr lang="en-US" b="1" dirty="0" smtClean="0"/>
              <a:t> Telecom </a:t>
            </a:r>
            <a:r>
              <a:rPr lang="en-US" b="1" dirty="0" smtClean="0"/>
              <a:t>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54</a:t>
            </a:r>
          </a:p>
          <a:p>
            <a:r>
              <a:rPr lang="en-US" b="1" dirty="0" smtClean="0"/>
              <a:t>R </a:t>
            </a:r>
            <a:r>
              <a:rPr lang="en-US" b="1" dirty="0"/>
              <a:t>SO: </a:t>
            </a:r>
            <a:r>
              <a:rPr lang="en-US" b="1" dirty="0" smtClean="0"/>
              <a:t>54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8484028" y="4936305"/>
            <a:ext cx="3170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Kabir</a:t>
            </a:r>
            <a:r>
              <a:rPr lang="en-US" b="1" dirty="0" smtClean="0"/>
              <a:t> Telecom </a:t>
            </a:r>
            <a:r>
              <a:rPr lang="en-US" b="1" dirty="0" err="1" smtClean="0"/>
              <a:t>Lalpur</a:t>
            </a:r>
            <a:r>
              <a:rPr lang="en-US" b="1" dirty="0" smtClean="0"/>
              <a:t>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40</a:t>
            </a:r>
            <a:endParaRPr lang="en-US" b="1" dirty="0"/>
          </a:p>
          <a:p>
            <a:r>
              <a:rPr lang="en-US" b="1" dirty="0"/>
              <a:t>R SO: </a:t>
            </a:r>
            <a:r>
              <a:rPr lang="en-US" b="1" dirty="0" smtClean="0"/>
              <a:t>40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4245779" y="4913900"/>
            <a:ext cx="391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CS </a:t>
            </a:r>
            <a:r>
              <a:rPr lang="en-US" sz="16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2 </a:t>
            </a:r>
            <a:r>
              <a:rPr lang="en-US" sz="1600" dirty="0" err="1"/>
              <a:t>realme</a:t>
            </a:r>
            <a:r>
              <a:rPr lang="en-US" sz="1600" dirty="0"/>
              <a:t> </a:t>
            </a:r>
            <a:r>
              <a:rPr lang="en-US" sz="1600" dirty="0" smtClean="0"/>
              <a:t>Cs </a:t>
            </a:r>
            <a:r>
              <a:rPr lang="en-US" sz="1600" dirty="0"/>
              <a:t>Shop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CS Sale</a:t>
            </a:r>
            <a:r>
              <a:rPr lang="en-US" sz="1600" dirty="0"/>
              <a:t>: </a:t>
            </a:r>
            <a:r>
              <a:rPr lang="en-US" sz="1600" dirty="0" smtClean="0"/>
              <a:t>94</a:t>
            </a:r>
            <a:endParaRPr lang="en-US" sz="1600" dirty="0"/>
          </a:p>
          <a:p>
            <a:r>
              <a:rPr lang="en-US" sz="1600" dirty="0"/>
              <a:t>Average </a:t>
            </a:r>
            <a:r>
              <a:rPr lang="en-US" sz="1600" dirty="0" smtClean="0"/>
              <a:t>Sale:74 </a:t>
            </a:r>
            <a:r>
              <a:rPr lang="en-US" sz="1600" dirty="0"/>
              <a:t>pcs</a:t>
            </a:r>
          </a:p>
          <a:p>
            <a:endParaRPr lang="en-US" sz="1600" dirty="0"/>
          </a:p>
          <a:p>
            <a:r>
              <a:rPr lang="en-US" sz="1600" b="1" dirty="0">
                <a:highlight>
                  <a:srgbClr val="FFFF00"/>
                </a:highlight>
              </a:rPr>
              <a:t>Plan</a:t>
            </a:r>
            <a:r>
              <a:rPr lang="en-US" sz="1600" b="1" dirty="0" smtClean="0">
                <a:highlight>
                  <a:srgbClr val="FFFF00"/>
                </a:highlight>
              </a:rPr>
              <a:t>:</a:t>
            </a:r>
            <a:r>
              <a:rPr lang="en-US" sz="1600" dirty="0" smtClean="0"/>
              <a:t> Need to Signboard , Shilling Light box </a:t>
            </a:r>
          </a:p>
        </p:txBody>
      </p:sp>
    </p:spTree>
    <p:extLst>
      <p:ext uri="{BB962C8B-B14F-4D97-AF65-F5344CB8AC3E}">
        <p14:creationId xmlns:p14="http://schemas.microsoft.com/office/powerpoint/2010/main" val="151344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Singra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409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72</a:t>
            </a:r>
            <a:endParaRPr lang="en-US" sz="1600" dirty="0"/>
          </a:p>
          <a:p>
            <a:r>
              <a:rPr lang="en-US" sz="1600" dirty="0" smtClean="0"/>
              <a:t>R MKT Share: 17.60%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SO:57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Share:13.93%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SO:38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Share:9.29%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SO:35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Share:8.55%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SO:84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Share:20.53%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SO:17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Share:1.71%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Share:7.33%</a:t>
            </a:r>
            <a:endParaRPr lang="en-US" sz="1600" dirty="0"/>
          </a:p>
          <a:p>
            <a:r>
              <a:rPr lang="en-US" sz="1600" dirty="0" smtClean="0"/>
              <a:t>Other:76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Share:18.58%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1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1 (50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</a:t>
            </a:r>
            <a:r>
              <a:rPr lang="en-US" sz="1600" dirty="0"/>
              <a:t>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5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2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WOD-2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/>
              <a:t>2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WOD: </a:t>
            </a:r>
            <a:r>
              <a:rPr lang="en-US" sz="1600" dirty="0" smtClean="0"/>
              <a:t>2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WOD:3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/>
              <a:t>2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 smtClean="0"/>
              <a:t>2</a:t>
            </a:r>
            <a:endParaRPr lang="en-US" sz="1600" dirty="0"/>
          </a:p>
          <a:p>
            <a:r>
              <a:rPr lang="en-US" sz="1600" dirty="0" smtClean="0"/>
              <a:t>Others WOD: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1</a:t>
            </a:r>
            <a:endParaRPr lang="en-US" sz="1600" dirty="0"/>
          </a:p>
          <a:p>
            <a:r>
              <a:rPr lang="en-US" sz="1600" dirty="0"/>
              <a:t>R BS: </a:t>
            </a:r>
            <a:r>
              <a:rPr lang="en-US" sz="1600" dirty="0"/>
              <a:t>0</a:t>
            </a:r>
            <a:endParaRPr lang="en-US" sz="1600" dirty="0"/>
          </a:p>
          <a:p>
            <a:r>
              <a:rPr lang="en-US" sz="1600" dirty="0"/>
              <a:t>R BS Share: </a:t>
            </a:r>
            <a:r>
              <a:rPr lang="en-US" sz="1600" dirty="0"/>
              <a:t>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  <a:endParaRPr lang="en-US" sz="1600" dirty="0"/>
          </a:p>
          <a:p>
            <a:r>
              <a:rPr lang="en-US" sz="1600" dirty="0"/>
              <a:t>O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</a:t>
            </a:r>
            <a:r>
              <a:rPr lang="en-US" sz="1600" dirty="0"/>
              <a:t>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Share:100%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4</a:t>
            </a:r>
          </a:p>
          <a:p>
            <a:r>
              <a:rPr lang="en-US" sz="1600" dirty="0"/>
              <a:t>R GRT: </a:t>
            </a:r>
            <a:r>
              <a:rPr lang="en-US" sz="1600" dirty="0"/>
              <a:t>1</a:t>
            </a:r>
            <a:r>
              <a:rPr lang="en-US" sz="1600" dirty="0" smtClean="0"/>
              <a:t>(22pcs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20%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2(57pcs)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40%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GRT:2(38pcs)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40%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 smtClean="0"/>
              <a:t>2</a:t>
            </a:r>
            <a:r>
              <a:rPr lang="en-US" sz="1600" dirty="0" smtClean="0"/>
              <a:t>(35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2</a:t>
            </a:r>
            <a:r>
              <a:rPr lang="en-US" sz="1600" dirty="0" smtClean="0"/>
              <a:t>(30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2 (17pcs)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/>
              <a:t>2</a:t>
            </a:r>
            <a:r>
              <a:rPr lang="en-US" sz="1600" dirty="0" smtClean="0"/>
              <a:t> (30pcs)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4 (76pcs)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Share:80%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</a:t>
            </a:r>
            <a:r>
              <a:rPr lang="en-US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3.5 Lac</a:t>
            </a:r>
            <a:endParaRPr lang="en-US" sz="1600" dirty="0" smtClean="0"/>
          </a:p>
          <a:p>
            <a:r>
              <a:rPr lang="en-US" sz="1600" dirty="0" smtClean="0"/>
              <a:t>TTL Market  </a:t>
            </a:r>
            <a:r>
              <a:rPr lang="en-US" sz="1600" dirty="0"/>
              <a:t>due: </a:t>
            </a:r>
            <a:r>
              <a:rPr lang="en-US" sz="1600" dirty="0"/>
              <a:t>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.5</a:t>
            </a:r>
            <a:r>
              <a:rPr lang="en-US" sz="1600" dirty="0" smtClean="0"/>
              <a:t> </a:t>
            </a:r>
            <a:r>
              <a:rPr lang="en-US" sz="1600" dirty="0" smtClean="0"/>
              <a:t>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9086042" y="6473550"/>
            <a:ext cx="271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</a:t>
            </a:r>
            <a:r>
              <a:rPr lang="en-US" dirty="0" err="1" smtClean="0"/>
              <a:t>Singra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77225" y="4256509"/>
            <a:ext cx="1634293" cy="26870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254" y="4707481"/>
            <a:ext cx="3045432" cy="15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93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3269</Words>
  <Application>Microsoft Office PowerPoint</Application>
  <PresentationFormat>Widescreen</PresentationFormat>
  <Paragraphs>731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Natore District</vt:lpstr>
      <vt:lpstr>Natore_Sadar Market: </vt:lpstr>
      <vt:lpstr>Natore Sadar Market (BS)</vt:lpstr>
      <vt:lpstr>Natore Sadar Market (CS)</vt:lpstr>
      <vt:lpstr>Natore Sadar Market (GRT)</vt:lpstr>
      <vt:lpstr>Natore Sadar Market (GRT)</vt:lpstr>
      <vt:lpstr>Lalpur Thana Market: </vt:lpstr>
      <vt:lpstr>Lalpur Thana Market (CS)</vt:lpstr>
      <vt:lpstr>Singra Thana Market: </vt:lpstr>
      <vt:lpstr>Gurudaspur Thana Market: </vt:lpstr>
      <vt:lpstr>Boraigram Thana Market: </vt:lpstr>
      <vt:lpstr>Bagatipara Thana Market: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Kawsar Ahmed</dc:creator>
  <cp:lastModifiedBy>8801715116767</cp:lastModifiedBy>
  <cp:revision>236</cp:revision>
  <dcterms:created xsi:type="dcterms:W3CDTF">2022-02-05T16:29:35Z</dcterms:created>
  <dcterms:modified xsi:type="dcterms:W3CDTF">2022-02-12T15:31:02Z</dcterms:modified>
</cp:coreProperties>
</file>